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5" r:id="rId4"/>
    <p:sldId id="272" r:id="rId5"/>
    <p:sldId id="276" r:id="rId6"/>
    <p:sldId id="274" r:id="rId7"/>
    <p:sldId id="257" r:id="rId8"/>
    <p:sldId id="258" r:id="rId9"/>
    <p:sldId id="259" r:id="rId10"/>
    <p:sldId id="262" r:id="rId11"/>
    <p:sldId id="269" r:id="rId12"/>
    <p:sldId id="264" r:id="rId13"/>
    <p:sldId id="270" r:id="rId14"/>
    <p:sldId id="271" r:id="rId15"/>
    <p:sldId id="265" r:id="rId16"/>
    <p:sldId id="278" r:id="rId17"/>
    <p:sldId id="26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2CA"/>
    <a:srgbClr val="C6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8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0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0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5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38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01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62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97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7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2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9171-FF6E-4CF8-96A9-DDB2E3A975FF}" type="datetimeFigureOut">
              <a:rPr lang="pl-PL" smtClean="0"/>
              <a:t>2018-06-06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CB59-95AC-4C7E-B44E-730080CE9E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29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emf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19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bit.ly/2IrSkpz_kampani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bezpieczny-przejazd.pl/o-kampanii/zoltanaklejkapl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7763" y="6528563"/>
            <a:ext cx="2090057" cy="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2532" y="6520096"/>
            <a:ext cx="40555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prstClr val="black"/>
                </a:solidFill>
              </a:rPr>
              <a:t>Warszawa, 17 października 2017 r.</a:t>
            </a:r>
            <a:endParaRPr lang="pl-PL" sz="1300" b="1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7762" y="491067"/>
            <a:ext cx="6795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znakowania </a:t>
            </a:r>
          </a:p>
          <a:p>
            <a:r>
              <a:rPr lang="pl-PL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przejazdów kolejowo-drogowych</a:t>
            </a:r>
          </a:p>
          <a:p>
            <a:r>
              <a:rPr lang="pl-PL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Indywidualnymi Numerami Identyfikacyjnymi (INI)</a:t>
            </a:r>
          </a:p>
          <a:p>
            <a:r>
              <a:rPr lang="pl-P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ŻółtaNaklejkaPLK</a:t>
            </a:r>
            <a:endParaRPr lang="pl-PL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5" y="3233848"/>
            <a:ext cx="4940775" cy="122975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73553" y="866094"/>
            <a:ext cx="9144000" cy="503237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Znakowanie przejazdów i przejść w poziomie szyn wyposażonych w rogatki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768380" y="4432188"/>
            <a:ext cx="5589831" cy="1084456"/>
            <a:chOff x="855133" y="5257800"/>
            <a:chExt cx="3884088" cy="753533"/>
          </a:xfrm>
        </p:grpSpPr>
        <p:sp>
          <p:nvSpPr>
            <p:cNvPr id="29" name="Prostokąt z rogami zaokrąglonymi z jednej strony 28"/>
            <p:cNvSpPr/>
            <p:nvPr/>
          </p:nvSpPr>
          <p:spPr>
            <a:xfrm>
              <a:off x="855133" y="5257800"/>
              <a:ext cx="508000" cy="753533"/>
            </a:xfrm>
            <a:prstGeom prst="round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1013886" y="5359400"/>
              <a:ext cx="745067" cy="1608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1758953" y="5359400"/>
              <a:ext cx="745067" cy="1608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Elipsa 39"/>
            <p:cNvSpPr/>
            <p:nvPr/>
          </p:nvSpPr>
          <p:spPr>
            <a:xfrm>
              <a:off x="1073153" y="5389033"/>
              <a:ext cx="101600" cy="101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85" y="5714768"/>
              <a:ext cx="408602" cy="102064"/>
            </a:xfrm>
            <a:prstGeom prst="rect">
              <a:avLst/>
            </a:prstGeom>
          </p:spPr>
        </p:pic>
        <p:sp>
          <p:nvSpPr>
            <p:cNvPr id="42" name="Prostokąt 41"/>
            <p:cNvSpPr/>
            <p:nvPr/>
          </p:nvSpPr>
          <p:spPr>
            <a:xfrm>
              <a:off x="2504020" y="5359400"/>
              <a:ext cx="745067" cy="1608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43" name="Prostokąt 42"/>
            <p:cNvSpPr/>
            <p:nvPr/>
          </p:nvSpPr>
          <p:spPr>
            <a:xfrm>
              <a:off x="3249087" y="5359400"/>
              <a:ext cx="745067" cy="1608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3994154" y="5359400"/>
              <a:ext cx="745067" cy="1608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bg1"/>
                </a:solidFill>
              </a:endParaRPr>
            </a:p>
          </p:txBody>
        </p:sp>
      </p:grpSp>
      <p:cxnSp>
        <p:nvCxnSpPr>
          <p:cNvPr id="7" name="Łącznik prosty 6"/>
          <p:cNvCxnSpPr/>
          <p:nvPr/>
        </p:nvCxnSpPr>
        <p:spPr>
          <a:xfrm flipV="1">
            <a:off x="849048" y="1870806"/>
            <a:ext cx="914906" cy="3219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1437092" y="3192006"/>
            <a:ext cx="5541379" cy="2044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7114573" y="23299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962278" y="13255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awias klamrowy zamykający 16"/>
          <p:cNvSpPr/>
          <p:nvPr/>
        </p:nvSpPr>
        <p:spPr>
          <a:xfrm>
            <a:off x="6973646" y="1870804"/>
            <a:ext cx="140927" cy="14405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Nawias klamrowy zamykający 34"/>
          <p:cNvSpPr/>
          <p:nvPr/>
        </p:nvSpPr>
        <p:spPr>
          <a:xfrm rot="16200000">
            <a:off x="4290049" y="-853625"/>
            <a:ext cx="157503" cy="52096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21658" y="5968343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Naklejka będzie umieszczona na obudowie od strony szyn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53" y="1900026"/>
            <a:ext cx="5209693" cy="1296686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40" y="3461783"/>
            <a:ext cx="4549711" cy="303651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731" y="634744"/>
            <a:ext cx="9144000" cy="503237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Wizualizacja znakowania na przejazdach kat. A i B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8" y="1955975"/>
            <a:ext cx="4697523" cy="391164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0" y="1365250"/>
            <a:ext cx="4701503" cy="337964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277" y="2798029"/>
            <a:ext cx="183686" cy="4571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02" y="1674079"/>
            <a:ext cx="183686" cy="4571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137790" y="5991225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Przejazd kat. 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933301" y="485953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Przejazd kat. B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557" y="1391504"/>
            <a:ext cx="1593046" cy="396506"/>
          </a:xfrm>
          <a:prstGeom prst="rect">
            <a:avLst/>
          </a:prstGeom>
        </p:spPr>
      </p:pic>
      <p:cxnSp>
        <p:nvCxnSpPr>
          <p:cNvPr id="33" name="Łącznik prosty 32"/>
          <p:cNvCxnSpPr/>
          <p:nvPr/>
        </p:nvCxnSpPr>
        <p:spPr>
          <a:xfrm flipH="1">
            <a:off x="2161947" y="1860274"/>
            <a:ext cx="1643703" cy="93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3805651" y="1860274"/>
            <a:ext cx="522509" cy="2121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endCxn id="25" idx="1"/>
          </p:cNvCxnSpPr>
          <p:nvPr/>
        </p:nvCxnSpPr>
        <p:spPr>
          <a:xfrm flipV="1">
            <a:off x="5284553" y="1696939"/>
            <a:ext cx="3060649" cy="163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5284552" y="1860274"/>
            <a:ext cx="1337228" cy="1065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H="1">
            <a:off x="4221480" y="3985260"/>
            <a:ext cx="106680" cy="3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3150" y="541867"/>
            <a:ext cx="9144000" cy="892853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Znakowanie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przejazdów i przejść w poziomie szyn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niewyposażonych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rogatki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250984" y="2228778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11 cm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227442" y="119649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awias klamrowy zamykający 16"/>
          <p:cNvSpPr/>
          <p:nvPr/>
        </p:nvSpPr>
        <p:spPr>
          <a:xfrm>
            <a:off x="8110057" y="1735338"/>
            <a:ext cx="140927" cy="14194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Nawias klamrowy zamykający 34"/>
          <p:cNvSpPr/>
          <p:nvPr/>
        </p:nvSpPr>
        <p:spPr>
          <a:xfrm rot="16200000">
            <a:off x="5355997" y="-988550"/>
            <a:ext cx="157503" cy="52096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801" y1="12012" x2="94106" y2="842"/>
                        <a14:foregroundMark x1="87086" y1="6809" x2="87086" y2="6809"/>
                        <a14:foregroundMark x1="38411" y1="42311" x2="1722" y2="69625"/>
                        <a14:backgroundMark x1="83775" y1="8646" x2="94834" y2="77"/>
                        <a14:backgroundMark x1="36556" y1="43688" x2="38742" y2="4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>
          <a:xfrm>
            <a:off x="604603" y="3272848"/>
            <a:ext cx="3674846" cy="284480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485">
            <a:off x="2904710" y="4959613"/>
            <a:ext cx="1301605" cy="325126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flipH="1" flipV="1">
            <a:off x="2829902" y="1735880"/>
            <a:ext cx="186543" cy="294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4041377" y="3155296"/>
            <a:ext cx="3998217" cy="2408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93697" y="6117649"/>
            <a:ext cx="666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Naklejka będzie umieszczona na odwrocie krzyża Św. Andrzeja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901" y="1765101"/>
            <a:ext cx="5209693" cy="129668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24" y="3407611"/>
            <a:ext cx="4121852" cy="309138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5312" y="691583"/>
            <a:ext cx="9144000" cy="503237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Wizualizacja znakowania na przejazdach kat. C i D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32" y="1437292"/>
            <a:ext cx="1593046" cy="39650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37790" y="5991225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Przejazd kat. C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016420" y="483045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Przejazd kat. D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" y="2380419"/>
            <a:ext cx="4744275" cy="3466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04" y="1292986"/>
            <a:ext cx="4823227" cy="346650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 flipH="1">
            <a:off x="2219325" y="1895475"/>
            <a:ext cx="1781175" cy="628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3707412" y="1895475"/>
            <a:ext cx="293089" cy="1562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V="1">
            <a:off x="5479404" y="1551278"/>
            <a:ext cx="1761078" cy="344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5479403" y="1895475"/>
            <a:ext cx="3286214" cy="584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3110" y="670669"/>
            <a:ext cx="9144000" cy="503237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Wizualizacja znakowania na przejściach kat.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54" y="1406521"/>
            <a:ext cx="1593046" cy="39650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510265" y="581791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Przejście kat. 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10" y="1995673"/>
            <a:ext cx="5089957" cy="3660370"/>
          </a:xfrm>
          <a:prstGeom prst="rect">
            <a:avLst/>
          </a:prstGeom>
        </p:spPr>
      </p:pic>
      <p:cxnSp>
        <p:nvCxnSpPr>
          <p:cNvPr id="13" name="Łącznik prosty 12"/>
          <p:cNvCxnSpPr/>
          <p:nvPr/>
        </p:nvCxnSpPr>
        <p:spPr>
          <a:xfrm>
            <a:off x="4732867" y="1833798"/>
            <a:ext cx="81449" cy="11882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H="1">
            <a:off x="4047068" y="1833798"/>
            <a:ext cx="685799" cy="528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a 64"/>
          <p:cNvGrpSpPr/>
          <p:nvPr/>
        </p:nvGrpSpPr>
        <p:grpSpPr>
          <a:xfrm>
            <a:off x="673511" y="1231369"/>
            <a:ext cx="10164378" cy="4226691"/>
            <a:chOff x="673511" y="582442"/>
            <a:chExt cx="10164378" cy="4226691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520148" y="664689"/>
              <a:ext cx="2805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Samochód zostaje</a:t>
              </a:r>
            </a:p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unieruchomiony</a:t>
              </a:r>
            </a:p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przejeździe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7473147" y="664689"/>
              <a:ext cx="336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Kierowca dzwoni na nr 112, </a:t>
              </a:r>
            </a:p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głasza zagrożenie</a:t>
              </a:r>
            </a:p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podaje nr skrzyżowania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2520148" y="2135022"/>
              <a:ext cx="27813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Operator nr 112 dzwoni do Ekspozytury </a:t>
              </a:r>
            </a:p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PKP Polskich Linii Kolejowych S.A.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7473147" y="2135784"/>
              <a:ext cx="2805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Ekspozytura wydaje polecenie wstrzymania ruchu pociągów (ew. za pomocą RADIO STOP)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2520148" y="3634091"/>
              <a:ext cx="29662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Wstrzymany zostaje</a:t>
              </a:r>
            </a:p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uch pociągów </a:t>
              </a:r>
            </a:p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szlaku/stacji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677643" y="582442"/>
              <a:ext cx="1232706" cy="1244011"/>
              <a:chOff x="677642" y="1286841"/>
              <a:chExt cx="1537397" cy="1551496"/>
            </a:xfrm>
          </p:grpSpPr>
          <p:sp>
            <p:nvSpPr>
              <p:cNvPr id="13" name="Prostokąt zaokrąglony 12"/>
              <p:cNvSpPr/>
              <p:nvPr/>
            </p:nvSpPr>
            <p:spPr>
              <a:xfrm>
                <a:off x="677642" y="1286841"/>
                <a:ext cx="1537397" cy="155149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758030" y="1369088"/>
                <a:ext cx="1376624" cy="1376624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1003">
                <a:schemeClr val="lt2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1336273" y="1599107"/>
                <a:ext cx="230060" cy="9747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1" name="Łącznik prosty 30"/>
              <p:cNvCxnSpPr/>
              <p:nvPr/>
            </p:nvCxnSpPr>
            <p:spPr>
              <a:xfrm>
                <a:off x="921461" y="2015419"/>
                <a:ext cx="1041498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4" name="Prostokąt zaokrąglony 33"/>
              <p:cNvSpPr/>
              <p:nvPr/>
            </p:nvSpPr>
            <p:spPr>
              <a:xfrm>
                <a:off x="1471613" y="1953507"/>
                <a:ext cx="71437" cy="214312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32" name="Łącznik prosty 31"/>
              <p:cNvCxnSpPr/>
              <p:nvPr/>
            </p:nvCxnSpPr>
            <p:spPr>
              <a:xfrm>
                <a:off x="921461" y="2086578"/>
                <a:ext cx="1041498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3" name="Prostokąt zaokrąglony 32"/>
              <p:cNvSpPr/>
              <p:nvPr/>
            </p:nvSpPr>
            <p:spPr>
              <a:xfrm>
                <a:off x="1469683" y="2015419"/>
                <a:ext cx="75295" cy="9607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aseline="-25000" dirty="0"/>
              </a:p>
            </p:txBody>
          </p:sp>
          <p:grpSp>
            <p:nvGrpSpPr>
              <p:cNvPr id="35" name="Grupa 34"/>
              <p:cNvGrpSpPr/>
              <p:nvPr/>
            </p:nvGrpSpPr>
            <p:grpSpPr>
              <a:xfrm>
                <a:off x="1230883" y="1843574"/>
                <a:ext cx="422653" cy="81997"/>
                <a:chOff x="855133" y="5257800"/>
                <a:chExt cx="3884088" cy="753533"/>
              </a:xfrm>
            </p:grpSpPr>
            <p:sp>
              <p:nvSpPr>
                <p:cNvPr id="36" name="Prostokąt z rogami zaokrąglonymi z jednej strony 35"/>
                <p:cNvSpPr/>
                <p:nvPr/>
              </p:nvSpPr>
              <p:spPr>
                <a:xfrm>
                  <a:off x="855133" y="5257800"/>
                  <a:ext cx="508000" cy="753533"/>
                </a:xfrm>
                <a:prstGeom prst="round2Same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7" name="Prostokąt 36"/>
                <p:cNvSpPr/>
                <p:nvPr/>
              </p:nvSpPr>
              <p:spPr>
                <a:xfrm>
                  <a:off x="1013886" y="5359400"/>
                  <a:ext cx="745067" cy="16086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Prostokąt 37"/>
                <p:cNvSpPr/>
                <p:nvPr/>
              </p:nvSpPr>
              <p:spPr>
                <a:xfrm>
                  <a:off x="1758953" y="5359400"/>
                  <a:ext cx="745067" cy="1608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9" name="Elipsa 38"/>
                <p:cNvSpPr/>
                <p:nvPr/>
              </p:nvSpPr>
              <p:spPr>
                <a:xfrm>
                  <a:off x="1073153" y="5389033"/>
                  <a:ext cx="101600" cy="101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pic>
              <p:nvPicPr>
                <p:cNvPr id="40" name="Obraz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1185" y="5714768"/>
                  <a:ext cx="408602" cy="102064"/>
                </a:xfrm>
                <a:prstGeom prst="rect">
                  <a:avLst/>
                </a:prstGeom>
              </p:spPr>
            </p:pic>
            <p:sp>
              <p:nvSpPr>
                <p:cNvPr id="41" name="Prostokąt 40"/>
                <p:cNvSpPr/>
                <p:nvPr/>
              </p:nvSpPr>
              <p:spPr>
                <a:xfrm>
                  <a:off x="2504020" y="5359400"/>
                  <a:ext cx="745067" cy="16086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Prostokąt 41"/>
                <p:cNvSpPr/>
                <p:nvPr/>
              </p:nvSpPr>
              <p:spPr>
                <a:xfrm>
                  <a:off x="3249087" y="5359400"/>
                  <a:ext cx="745067" cy="1608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43" name="Prostokąt 42"/>
                <p:cNvSpPr/>
                <p:nvPr/>
              </p:nvSpPr>
              <p:spPr>
                <a:xfrm>
                  <a:off x="3994154" y="5359400"/>
                  <a:ext cx="745067" cy="16086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Prostokąt z rogami zaokrąglonymi z jednej strony 44"/>
              <p:cNvSpPr/>
              <p:nvPr/>
            </p:nvSpPr>
            <p:spPr>
              <a:xfrm flipH="1">
                <a:off x="1615532" y="2229731"/>
                <a:ext cx="55279" cy="81997"/>
              </a:xfrm>
              <a:prstGeom prst="round2Same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" name="Prostokąt 45"/>
              <p:cNvSpPr/>
              <p:nvPr/>
            </p:nvSpPr>
            <p:spPr>
              <a:xfrm flipH="1">
                <a:off x="1572460" y="2240787"/>
                <a:ext cx="81076" cy="17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Prostokąt 46"/>
              <p:cNvSpPr/>
              <p:nvPr/>
            </p:nvSpPr>
            <p:spPr>
              <a:xfrm flipH="1">
                <a:off x="1491385" y="2240787"/>
                <a:ext cx="81076" cy="175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Elipsa 47"/>
              <p:cNvSpPr/>
              <p:nvPr/>
            </p:nvSpPr>
            <p:spPr>
              <a:xfrm flipH="1">
                <a:off x="1636031" y="2244011"/>
                <a:ext cx="11056" cy="110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0" name="Prostokąt 49"/>
              <p:cNvSpPr/>
              <p:nvPr/>
            </p:nvSpPr>
            <p:spPr>
              <a:xfrm flipH="1">
                <a:off x="1410309" y="2240787"/>
                <a:ext cx="81076" cy="17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Prostokąt 50"/>
              <p:cNvSpPr/>
              <p:nvPr/>
            </p:nvSpPr>
            <p:spPr>
              <a:xfrm flipH="1">
                <a:off x="1329234" y="2240787"/>
                <a:ext cx="81076" cy="175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Prostokąt 51"/>
              <p:cNvSpPr/>
              <p:nvPr/>
            </p:nvSpPr>
            <p:spPr>
              <a:xfrm flipH="1">
                <a:off x="1248158" y="2240787"/>
                <a:ext cx="81076" cy="17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5630642" y="582442"/>
              <a:ext cx="1235825" cy="1247158"/>
              <a:chOff x="5630642" y="777176"/>
              <a:chExt cx="1537397" cy="1551496"/>
            </a:xfrm>
          </p:grpSpPr>
          <p:sp>
            <p:nvSpPr>
              <p:cNvPr id="20" name="Prostokąt zaokrąglony 19"/>
              <p:cNvSpPr/>
              <p:nvPr/>
            </p:nvSpPr>
            <p:spPr>
              <a:xfrm>
                <a:off x="5630642" y="777176"/>
                <a:ext cx="1537397" cy="155149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zaokrąglony 20"/>
              <p:cNvSpPr/>
              <p:nvPr/>
            </p:nvSpPr>
            <p:spPr>
              <a:xfrm>
                <a:off x="5711030" y="859423"/>
                <a:ext cx="1376624" cy="1376624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1003">
                <a:schemeClr val="lt2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0" name="Grupa 9"/>
              <p:cNvGrpSpPr/>
              <p:nvPr/>
            </p:nvGrpSpPr>
            <p:grpSpPr>
              <a:xfrm>
                <a:off x="6036878" y="1689519"/>
                <a:ext cx="201449" cy="446642"/>
                <a:chOff x="5986442" y="1893300"/>
                <a:chExt cx="239574" cy="531173"/>
              </a:xfrm>
            </p:grpSpPr>
            <p:grpSp>
              <p:nvGrpSpPr>
                <p:cNvPr id="6" name="Grupa 5"/>
                <p:cNvGrpSpPr/>
                <p:nvPr/>
              </p:nvGrpSpPr>
              <p:grpSpPr>
                <a:xfrm>
                  <a:off x="5986442" y="1893300"/>
                  <a:ext cx="239574" cy="531173"/>
                  <a:chOff x="5986442" y="1748684"/>
                  <a:chExt cx="304800" cy="675789"/>
                </a:xfrm>
              </p:grpSpPr>
              <p:sp>
                <p:nvSpPr>
                  <p:cNvPr id="54" name="Prostokąt zaokrąglony 53"/>
                  <p:cNvSpPr/>
                  <p:nvPr/>
                </p:nvSpPr>
                <p:spPr>
                  <a:xfrm>
                    <a:off x="5986442" y="1748684"/>
                    <a:ext cx="304800" cy="675789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53" name="Prostokąt zaokrąglony 52"/>
                  <p:cNvSpPr/>
                  <p:nvPr/>
                </p:nvSpPr>
                <p:spPr>
                  <a:xfrm>
                    <a:off x="5986443" y="1748684"/>
                    <a:ext cx="304799" cy="625511"/>
                  </a:xfrm>
                  <a:prstGeom prst="round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500" dirty="0"/>
                  </a:p>
                </p:txBody>
              </p:sp>
              <p:graphicFrame>
                <p:nvGraphicFramePr>
                  <p:cNvPr id="4" name="Obiekt 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80997274"/>
                      </p:ext>
                    </p:extLst>
                  </p:nvPr>
                </p:nvGraphicFramePr>
                <p:xfrm>
                  <a:off x="6070363" y="1798781"/>
                  <a:ext cx="149761" cy="1400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44" name="CorelDRAW" r:id="rId5" imgW="2328313" imgH="2177833" progId="CorelDRAW.Graphic.14">
                          <p:embed/>
                        </p:oleObj>
                      </mc:Choice>
                      <mc:Fallback>
                        <p:oleObj name="CorelDRAW" r:id="rId5" imgW="2328313" imgH="2177833" progId="CorelDRAW.Graphic.1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070363" y="1798781"/>
                                <a:ext cx="149761" cy="1400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8" name="Obiek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8008381"/>
                    </p:ext>
                  </p:extLst>
                </p:nvPr>
              </p:nvGraphicFramePr>
              <p:xfrm>
                <a:off x="6009694" y="2216508"/>
                <a:ext cx="193069" cy="952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5" name="CorelDRAW" r:id="rId7" imgW="1515752" imgH="748048" progId="CorelDRAW.Graphic.14">
                        <p:embed/>
                      </p:oleObj>
                    </mc:Choice>
                    <mc:Fallback>
                      <p:oleObj name="CorelDRAW" r:id="rId7" imgW="1515752" imgH="748048" progId="CorelDRAW.Graphic.1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09694" y="2216508"/>
                              <a:ext cx="193069" cy="952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iek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4048974"/>
                  </p:ext>
                </p:extLst>
              </p:nvPr>
            </p:nvGraphicFramePr>
            <p:xfrm>
              <a:off x="6036878" y="1008353"/>
              <a:ext cx="878314" cy="12276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6" name="CorelDRAW" r:id="rId9" imgW="3151991" imgH="4406205" progId="CorelDRAW.Graphic.14">
                      <p:embed/>
                    </p:oleObj>
                  </mc:Choice>
                  <mc:Fallback>
                    <p:oleObj name="CorelDRAW" r:id="rId9" imgW="3151991" imgH="4406205" progId="CorelDRAW.Graphic.1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036878" y="1008353"/>
                            <a:ext cx="878314" cy="12276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iek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3985457"/>
                  </p:ext>
                </p:extLst>
              </p:nvPr>
            </p:nvGraphicFramePr>
            <p:xfrm>
              <a:off x="5822656" y="907544"/>
              <a:ext cx="581228" cy="4263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7" name="CorelDRAW" r:id="rId11" imgW="4707188" imgH="3452418" progId="CorelDRAW.Graphic.14">
                      <p:embed/>
                    </p:oleObj>
                  </mc:Choice>
                  <mc:Fallback>
                    <p:oleObj name="CorelDRAW" r:id="rId11" imgW="4707188" imgH="3452418" progId="CorelDRAW.Graphic.1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5822656" y="907544"/>
                            <a:ext cx="581228" cy="42636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upa 6"/>
            <p:cNvGrpSpPr/>
            <p:nvPr/>
          </p:nvGrpSpPr>
          <p:grpSpPr>
            <a:xfrm>
              <a:off x="677642" y="2046821"/>
              <a:ext cx="1232707" cy="1244012"/>
              <a:chOff x="677642" y="2495909"/>
              <a:chExt cx="1537397" cy="1551496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677642" y="2495909"/>
                <a:ext cx="1537397" cy="155149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zaokrąglony 16"/>
              <p:cNvSpPr/>
              <p:nvPr/>
            </p:nvSpPr>
            <p:spPr>
              <a:xfrm>
                <a:off x="758030" y="2578156"/>
                <a:ext cx="1376624" cy="1376624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1003">
                <a:schemeClr val="lt2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56" name="Grupa 55"/>
              <p:cNvGrpSpPr/>
              <p:nvPr/>
            </p:nvGrpSpPr>
            <p:grpSpPr>
              <a:xfrm>
                <a:off x="828499" y="2916032"/>
                <a:ext cx="306507" cy="679572"/>
                <a:chOff x="5986442" y="1893300"/>
                <a:chExt cx="239574" cy="531173"/>
              </a:xfrm>
            </p:grpSpPr>
            <p:grpSp>
              <p:nvGrpSpPr>
                <p:cNvPr id="57" name="Grupa 56"/>
                <p:cNvGrpSpPr/>
                <p:nvPr/>
              </p:nvGrpSpPr>
              <p:grpSpPr>
                <a:xfrm>
                  <a:off x="5986442" y="1893300"/>
                  <a:ext cx="239574" cy="531173"/>
                  <a:chOff x="5986442" y="1748684"/>
                  <a:chExt cx="304800" cy="675789"/>
                </a:xfrm>
              </p:grpSpPr>
              <p:sp>
                <p:nvSpPr>
                  <p:cNvPr id="59" name="Prostokąt zaokrąglony 58"/>
                  <p:cNvSpPr/>
                  <p:nvPr/>
                </p:nvSpPr>
                <p:spPr>
                  <a:xfrm>
                    <a:off x="5986442" y="1748684"/>
                    <a:ext cx="304800" cy="675789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0" name="Prostokąt zaokrąglony 59"/>
                  <p:cNvSpPr/>
                  <p:nvPr/>
                </p:nvSpPr>
                <p:spPr>
                  <a:xfrm>
                    <a:off x="5986443" y="1748684"/>
                    <a:ext cx="304799" cy="625511"/>
                  </a:xfrm>
                  <a:prstGeom prst="roundRect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 sz="500" dirty="0"/>
                  </a:p>
                </p:txBody>
              </p:sp>
              <p:graphicFrame>
                <p:nvGraphicFramePr>
                  <p:cNvPr id="61" name="Obiekt 6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70988601"/>
                      </p:ext>
                    </p:extLst>
                  </p:nvPr>
                </p:nvGraphicFramePr>
                <p:xfrm>
                  <a:off x="6070363" y="1798781"/>
                  <a:ext cx="149761" cy="1400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48" name="CorelDRAW" r:id="rId13" imgW="2328313" imgH="2177833" progId="CorelDRAW.Graphic.14">
                          <p:embed/>
                        </p:oleObj>
                      </mc:Choice>
                      <mc:Fallback>
                        <p:oleObj name="CorelDRAW" r:id="rId13" imgW="2328313" imgH="2177833" progId="CorelDRAW.Graphic.1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070363" y="1798781"/>
                                <a:ext cx="149761" cy="1400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58" name="Obiekt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65303999"/>
                    </p:ext>
                  </p:extLst>
                </p:nvPr>
              </p:nvGraphicFramePr>
              <p:xfrm>
                <a:off x="6009694" y="2216508"/>
                <a:ext cx="193069" cy="952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9" name="CorelDRAW" r:id="rId14" imgW="1515752" imgH="748048" progId="CorelDRAW.Graphic.14">
                        <p:embed/>
                      </p:oleObj>
                    </mc:Choice>
                    <mc:Fallback>
                      <p:oleObj name="CorelDRAW" r:id="rId14" imgW="1515752" imgH="748048" progId="CorelDRAW.Graphic.1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09694" y="2216508"/>
                              <a:ext cx="193069" cy="952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4" name="Grupa 63"/>
              <p:cNvGrpSpPr/>
              <p:nvPr/>
            </p:nvGrpSpPr>
            <p:grpSpPr>
              <a:xfrm>
                <a:off x="1675357" y="2916032"/>
                <a:ext cx="306507" cy="679572"/>
                <a:chOff x="5986442" y="1748684"/>
                <a:chExt cx="304800" cy="675789"/>
              </a:xfrm>
            </p:grpSpPr>
            <p:sp>
              <p:nvSpPr>
                <p:cNvPr id="66" name="Prostokąt zaokrąglony 65"/>
                <p:cNvSpPr/>
                <p:nvPr/>
              </p:nvSpPr>
              <p:spPr>
                <a:xfrm>
                  <a:off x="5986442" y="1748684"/>
                  <a:ext cx="304800" cy="675789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7" name="Prostokąt zaokrąglony 66"/>
                <p:cNvSpPr/>
                <p:nvPr/>
              </p:nvSpPr>
              <p:spPr>
                <a:xfrm>
                  <a:off x="5986443" y="1748684"/>
                  <a:ext cx="304799" cy="625511"/>
                </a:xfrm>
                <a:prstGeom prst="round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500" dirty="0"/>
                </a:p>
              </p:txBody>
            </p:sp>
            <p:graphicFrame>
              <p:nvGraphicFramePr>
                <p:cNvPr id="68" name="Obiekt 6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57363833"/>
                    </p:ext>
                  </p:extLst>
                </p:nvPr>
              </p:nvGraphicFramePr>
              <p:xfrm>
                <a:off x="6070363" y="1798781"/>
                <a:ext cx="149761" cy="1400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50" name="CorelDRAW" r:id="rId15" imgW="2328313" imgH="2177833" progId="CorelDRAW.Graphic.14">
                        <p:embed/>
                      </p:oleObj>
                    </mc:Choice>
                    <mc:Fallback>
                      <p:oleObj name="CorelDRAW" r:id="rId15" imgW="2328313" imgH="2177833" progId="CorelDRAW.Graphic.1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070363" y="1798781"/>
                              <a:ext cx="149761" cy="1400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0" name="pole tekstowe 29"/>
              <p:cNvSpPr txBox="1"/>
              <p:nvPr/>
            </p:nvSpPr>
            <p:spPr>
              <a:xfrm>
                <a:off x="1593406" y="3259644"/>
                <a:ext cx="621631" cy="26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PLK</a:t>
                </a:r>
                <a:endParaRPr lang="pl-PL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1160585" y="2916032"/>
                <a:ext cx="45719" cy="5037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Elipsa 68"/>
              <p:cNvSpPr/>
              <p:nvPr/>
            </p:nvSpPr>
            <p:spPr>
              <a:xfrm>
                <a:off x="1257743" y="2855399"/>
                <a:ext cx="45719" cy="5037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Elipsa 69"/>
              <p:cNvSpPr/>
              <p:nvPr/>
            </p:nvSpPr>
            <p:spPr>
              <a:xfrm>
                <a:off x="1379551" y="2829602"/>
                <a:ext cx="45719" cy="5037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1" name="Elipsa 70"/>
              <p:cNvSpPr/>
              <p:nvPr/>
            </p:nvSpPr>
            <p:spPr>
              <a:xfrm>
                <a:off x="1501359" y="2854790"/>
                <a:ext cx="45719" cy="5037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Elipsa 71"/>
              <p:cNvSpPr/>
              <p:nvPr/>
            </p:nvSpPr>
            <p:spPr>
              <a:xfrm>
                <a:off x="1601785" y="2916032"/>
                <a:ext cx="45719" cy="5037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5630642" y="2047583"/>
              <a:ext cx="1235825" cy="1247158"/>
              <a:chOff x="5630642" y="2495909"/>
              <a:chExt cx="1537397" cy="1551496"/>
            </a:xfrm>
          </p:grpSpPr>
          <p:sp>
            <p:nvSpPr>
              <p:cNvPr id="22" name="Prostokąt zaokrąglony 21"/>
              <p:cNvSpPr/>
              <p:nvPr/>
            </p:nvSpPr>
            <p:spPr>
              <a:xfrm>
                <a:off x="5630642" y="2495909"/>
                <a:ext cx="1537397" cy="155149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5711030" y="2578156"/>
                <a:ext cx="1376624" cy="1376624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1003">
                <a:schemeClr val="lt2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6019981" y="3228820"/>
                <a:ext cx="738577" cy="413933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6121514" y="3252841"/>
                <a:ext cx="522273" cy="29270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aphicFrame>
            <p:nvGraphicFramePr>
              <p:cNvPr id="73" name="Obiek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9292616"/>
                  </p:ext>
                </p:extLst>
              </p:nvPr>
            </p:nvGraphicFramePr>
            <p:xfrm>
              <a:off x="6159159" y="3356206"/>
              <a:ext cx="450156" cy="68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1" name="CorelDRAW" r:id="rId16" imgW="4424979" imgH="672419" progId="CorelDRAW.Graphic.14">
                      <p:embed/>
                    </p:oleObj>
                  </mc:Choice>
                  <mc:Fallback>
                    <p:oleObj name="CorelDRAW" r:id="rId16" imgW="4424979" imgH="672419" progId="CorelDRAW.Graphic.1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6159159" y="3356206"/>
                            <a:ext cx="450156" cy="6848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5" name="Strzałka w dół 74"/>
              <p:cNvSpPr/>
              <p:nvPr/>
            </p:nvSpPr>
            <p:spPr>
              <a:xfrm>
                <a:off x="6288557" y="2864064"/>
                <a:ext cx="201424" cy="347654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673511" y="3560953"/>
              <a:ext cx="1236837" cy="1248180"/>
              <a:chOff x="673511" y="4223751"/>
              <a:chExt cx="1537397" cy="1551496"/>
            </a:xfrm>
          </p:grpSpPr>
          <p:grpSp>
            <p:nvGrpSpPr>
              <p:cNvPr id="76" name="Grupa 75"/>
              <p:cNvGrpSpPr/>
              <p:nvPr/>
            </p:nvGrpSpPr>
            <p:grpSpPr>
              <a:xfrm>
                <a:off x="673511" y="4223751"/>
                <a:ext cx="1537397" cy="1551496"/>
                <a:chOff x="677642" y="1286841"/>
                <a:chExt cx="1537397" cy="1551496"/>
              </a:xfrm>
            </p:grpSpPr>
            <p:sp>
              <p:nvSpPr>
                <p:cNvPr id="77" name="Prostokąt zaokrąglony 76"/>
                <p:cNvSpPr/>
                <p:nvPr/>
              </p:nvSpPr>
              <p:spPr>
                <a:xfrm>
                  <a:off x="677642" y="1286841"/>
                  <a:ext cx="1537397" cy="1551496"/>
                </a:xfrm>
                <a:prstGeom prst="round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78" name="Prostokąt zaokrąglony 77"/>
                <p:cNvSpPr/>
                <p:nvPr/>
              </p:nvSpPr>
              <p:spPr>
                <a:xfrm>
                  <a:off x="758030" y="1369088"/>
                  <a:ext cx="1376624" cy="1376624"/>
                </a:xfrm>
                <a:prstGeom prst="roundRect">
                  <a:avLst/>
                </a:prstGeom>
              </p:spPr>
              <p:style>
                <a:lnRef idx="0">
                  <a:schemeClr val="dk1"/>
                </a:lnRef>
                <a:fillRef idx="1003">
                  <a:schemeClr val="lt2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79" name="Prostokąt 78"/>
                <p:cNvSpPr/>
                <p:nvPr/>
              </p:nvSpPr>
              <p:spPr>
                <a:xfrm>
                  <a:off x="1336273" y="1599107"/>
                  <a:ext cx="230060" cy="97476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003">
                  <a:schemeClr val="lt2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80" name="Łącznik prosty 79"/>
                <p:cNvCxnSpPr/>
                <p:nvPr/>
              </p:nvCxnSpPr>
              <p:spPr>
                <a:xfrm>
                  <a:off x="921461" y="2015419"/>
                  <a:ext cx="1041498" cy="0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81" name="Prostokąt zaokrąglony 80"/>
                <p:cNvSpPr/>
                <p:nvPr/>
              </p:nvSpPr>
              <p:spPr>
                <a:xfrm>
                  <a:off x="1471613" y="1953507"/>
                  <a:ext cx="71437" cy="21431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82" name="Łącznik prosty 81"/>
                <p:cNvCxnSpPr/>
                <p:nvPr/>
              </p:nvCxnSpPr>
              <p:spPr>
                <a:xfrm>
                  <a:off x="921461" y="2086578"/>
                  <a:ext cx="1041498" cy="0"/>
                </a:xfrm>
                <a:prstGeom prst="line">
                  <a:avLst/>
                </a:prstGeom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83" name="Prostokąt zaokrąglony 82"/>
                <p:cNvSpPr/>
                <p:nvPr/>
              </p:nvSpPr>
              <p:spPr>
                <a:xfrm>
                  <a:off x="1469683" y="2015419"/>
                  <a:ext cx="75295" cy="96079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baseline="-25000" dirty="0"/>
                </a:p>
              </p:txBody>
            </p:sp>
            <p:grpSp>
              <p:nvGrpSpPr>
                <p:cNvPr id="84" name="Grupa 83"/>
                <p:cNvGrpSpPr/>
                <p:nvPr/>
              </p:nvGrpSpPr>
              <p:grpSpPr>
                <a:xfrm>
                  <a:off x="1230883" y="1843574"/>
                  <a:ext cx="422653" cy="81997"/>
                  <a:chOff x="855133" y="5257800"/>
                  <a:chExt cx="3884088" cy="753533"/>
                </a:xfrm>
              </p:grpSpPr>
              <p:sp>
                <p:nvSpPr>
                  <p:cNvPr id="92" name="Prostokąt z rogami zaokrąglonymi z jednej strony 91"/>
                  <p:cNvSpPr/>
                  <p:nvPr/>
                </p:nvSpPr>
                <p:spPr>
                  <a:xfrm>
                    <a:off x="855133" y="5257800"/>
                    <a:ext cx="508000" cy="753533"/>
                  </a:xfrm>
                  <a:prstGeom prst="round2Same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93" name="Prostokąt 92"/>
                  <p:cNvSpPr/>
                  <p:nvPr/>
                </p:nvSpPr>
                <p:spPr>
                  <a:xfrm>
                    <a:off x="1013886" y="5359400"/>
                    <a:ext cx="745067" cy="16086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Prostokąt 93"/>
                  <p:cNvSpPr/>
                  <p:nvPr/>
                </p:nvSpPr>
                <p:spPr>
                  <a:xfrm>
                    <a:off x="1758953" y="5359400"/>
                    <a:ext cx="745067" cy="1608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95" name="Elipsa 94"/>
                  <p:cNvSpPr/>
                  <p:nvPr/>
                </p:nvSpPr>
                <p:spPr>
                  <a:xfrm>
                    <a:off x="1073153" y="5389033"/>
                    <a:ext cx="101600" cy="1016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pic>
                <p:nvPicPr>
                  <p:cNvPr id="96" name="Obraz 9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185" y="5714768"/>
                    <a:ext cx="408602" cy="102064"/>
                  </a:xfrm>
                  <a:prstGeom prst="rect">
                    <a:avLst/>
                  </a:prstGeom>
                </p:spPr>
              </p:pic>
              <p:sp>
                <p:nvSpPr>
                  <p:cNvPr id="97" name="Prostokąt 96"/>
                  <p:cNvSpPr/>
                  <p:nvPr/>
                </p:nvSpPr>
                <p:spPr>
                  <a:xfrm>
                    <a:off x="2504020" y="5359400"/>
                    <a:ext cx="745067" cy="16086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Prostokąt 97"/>
                  <p:cNvSpPr/>
                  <p:nvPr/>
                </p:nvSpPr>
                <p:spPr>
                  <a:xfrm>
                    <a:off x="3249087" y="5359400"/>
                    <a:ext cx="745067" cy="1608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99" name="Prostokąt 98"/>
                  <p:cNvSpPr/>
                  <p:nvPr/>
                </p:nvSpPr>
                <p:spPr>
                  <a:xfrm>
                    <a:off x="3994154" y="5359400"/>
                    <a:ext cx="745067" cy="16086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5" name="Prostokąt z rogami zaokrąglonymi z jednej strony 84"/>
                <p:cNvSpPr/>
                <p:nvPr/>
              </p:nvSpPr>
              <p:spPr>
                <a:xfrm flipH="1">
                  <a:off x="1615532" y="2229731"/>
                  <a:ext cx="55279" cy="81997"/>
                </a:xfrm>
                <a:prstGeom prst="round2Same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6" name="Prostokąt 85"/>
                <p:cNvSpPr/>
                <p:nvPr/>
              </p:nvSpPr>
              <p:spPr>
                <a:xfrm flipH="1">
                  <a:off x="1572460" y="2240787"/>
                  <a:ext cx="81076" cy="175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Prostokąt 86"/>
                <p:cNvSpPr/>
                <p:nvPr/>
              </p:nvSpPr>
              <p:spPr>
                <a:xfrm flipH="1">
                  <a:off x="1491385" y="2240787"/>
                  <a:ext cx="81076" cy="175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8" name="Elipsa 87"/>
                <p:cNvSpPr/>
                <p:nvPr/>
              </p:nvSpPr>
              <p:spPr>
                <a:xfrm flipH="1">
                  <a:off x="1636031" y="2244011"/>
                  <a:ext cx="11056" cy="1105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9" name="Prostokąt 88"/>
                <p:cNvSpPr/>
                <p:nvPr/>
              </p:nvSpPr>
              <p:spPr>
                <a:xfrm flipH="1">
                  <a:off x="1410309" y="2240787"/>
                  <a:ext cx="81076" cy="175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Prostokąt 89"/>
                <p:cNvSpPr/>
                <p:nvPr/>
              </p:nvSpPr>
              <p:spPr>
                <a:xfrm flipH="1">
                  <a:off x="1329234" y="2240787"/>
                  <a:ext cx="81076" cy="175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1" name="Prostokąt 90"/>
                <p:cNvSpPr/>
                <p:nvPr/>
              </p:nvSpPr>
              <p:spPr>
                <a:xfrm flipH="1">
                  <a:off x="1248158" y="2240787"/>
                  <a:ext cx="81076" cy="175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" name="Obraz 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rot="13568036">
                <a:off x="757927" y="4829007"/>
                <a:ext cx="309683" cy="315418"/>
              </a:xfrm>
              <a:prstGeom prst="rect">
                <a:avLst/>
              </a:prstGeom>
            </p:spPr>
          </p:pic>
          <p:cxnSp>
            <p:nvCxnSpPr>
              <p:cNvPr id="29" name="Łącznik prosty 28"/>
              <p:cNvCxnSpPr/>
              <p:nvPr/>
            </p:nvCxnSpPr>
            <p:spPr>
              <a:xfrm>
                <a:off x="1105256" y="4952329"/>
                <a:ext cx="0" cy="711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>
                <a:off x="1133772" y="4907679"/>
                <a:ext cx="0" cy="15478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4" name="pole tekstowe 103"/>
              <p:cNvSpPr txBox="1"/>
              <p:nvPr/>
            </p:nvSpPr>
            <p:spPr>
              <a:xfrm>
                <a:off x="797478" y="5025523"/>
                <a:ext cx="7135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b="1" dirty="0" smtClean="0"/>
                  <a:t>STOP</a:t>
                </a:r>
                <a:endParaRPr lang="pl-PL" sz="1000" b="1" dirty="0"/>
              </a:p>
            </p:txBody>
          </p:sp>
        </p:grpSp>
      </p:grpSp>
      <p:sp>
        <p:nvSpPr>
          <p:cNvPr id="100" name="pole tekstowe 99"/>
          <p:cNvSpPr txBox="1"/>
          <p:nvPr/>
        </p:nvSpPr>
        <p:spPr>
          <a:xfrm>
            <a:off x="8795405" y="5068608"/>
            <a:ext cx="29662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Zakładany czas reakcji</a:t>
            </a:r>
          </a:p>
          <a:p>
            <a:r>
              <a:rPr lang="pl-P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minut</a:t>
            </a:r>
          </a:p>
        </p:txBody>
      </p:sp>
      <p:grpSp>
        <p:nvGrpSpPr>
          <p:cNvPr id="55" name="Grupa 54"/>
          <p:cNvGrpSpPr/>
          <p:nvPr/>
        </p:nvGrpSpPr>
        <p:grpSpPr>
          <a:xfrm>
            <a:off x="6953692" y="4949619"/>
            <a:ext cx="1197331" cy="1244865"/>
            <a:chOff x="3953125" y="4361349"/>
            <a:chExt cx="1816916" cy="1889048"/>
          </a:xfrm>
        </p:grpSpPr>
        <p:sp>
          <p:nvSpPr>
            <p:cNvPr id="101" name="Pierścień 100"/>
            <p:cNvSpPr/>
            <p:nvPr/>
          </p:nvSpPr>
          <p:spPr>
            <a:xfrm>
              <a:off x="3953125" y="4433481"/>
              <a:ext cx="1816916" cy="1816916"/>
            </a:xfrm>
            <a:prstGeom prst="donut">
              <a:avLst>
                <a:gd name="adj" fmla="val 1665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3" name="Puszka 102"/>
            <p:cNvSpPr/>
            <p:nvPr/>
          </p:nvSpPr>
          <p:spPr>
            <a:xfrm rot="19253866">
              <a:off x="4052119" y="4394139"/>
              <a:ext cx="439302" cy="363653"/>
            </a:xfrm>
            <a:prstGeom prst="can">
              <a:avLst>
                <a:gd name="adj" fmla="val 3539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uszka 104"/>
            <p:cNvSpPr/>
            <p:nvPr/>
          </p:nvSpPr>
          <p:spPr>
            <a:xfrm rot="2114119">
              <a:off x="5220182" y="4361349"/>
              <a:ext cx="439302" cy="381214"/>
            </a:xfrm>
            <a:prstGeom prst="can">
              <a:avLst>
                <a:gd name="adj" fmla="val 32454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2" name="Pięciokąt 61"/>
          <p:cNvSpPr/>
          <p:nvPr/>
        </p:nvSpPr>
        <p:spPr>
          <a:xfrm rot="18345352">
            <a:off x="7463632" y="5484956"/>
            <a:ext cx="304847" cy="457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7" name="Pięciokąt 106"/>
          <p:cNvSpPr/>
          <p:nvPr/>
        </p:nvSpPr>
        <p:spPr>
          <a:xfrm rot="4029165">
            <a:off x="7483565" y="5704045"/>
            <a:ext cx="159148" cy="4627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6" name="Obraz 10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7763" y="6528563"/>
            <a:ext cx="2090057" cy="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2532" y="6520096"/>
            <a:ext cx="40555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 smtClean="0">
                <a:solidFill>
                  <a:prstClr val="black"/>
                </a:solidFill>
              </a:rPr>
              <a:t>Warszawa, 17 października 2017 r.</a:t>
            </a:r>
            <a:endParaRPr lang="pl-PL" sz="1300" b="1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pic>
        <p:nvPicPr>
          <p:cNvPr id="7" name="Obraz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27" y="661787"/>
            <a:ext cx="5899597" cy="33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410" y="5647544"/>
            <a:ext cx="846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POIiŚ</a:t>
            </a:r>
            <a:r>
              <a:rPr lang="pl-PL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5.2-14 Kampania społeczna „Bezpieczny przejazd” </a:t>
            </a:r>
            <a:endParaRPr lang="pl-PL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współfinansowany przez Unię Europejską </a:t>
            </a:r>
            <a:r>
              <a:rPr lang="pl-PL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Funduszu Spójności </a:t>
            </a:r>
            <a:endParaRPr lang="pl-PL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Programu Operacyjnego Infrastruktura i Środowisko.</a:t>
            </a:r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" y="2923094"/>
            <a:ext cx="11196957" cy="101181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410" y="4530281"/>
            <a:ext cx="369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ŻółtaNaklejkaPLK</a:t>
            </a:r>
            <a:endParaRPr lang="pl-PL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SzlabanNaRyzyko</a:t>
            </a:r>
            <a:endParaRPr lang="pl-PL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www.bezpieczny-przejazd.pl</a:t>
            </a:r>
            <a:r>
              <a:rPr lang="pl-PL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9381" y="625371"/>
            <a:ext cx="9399077" cy="5646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przejazdów na kategorie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2" y="1861016"/>
            <a:ext cx="4697523" cy="391164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69382" y="1310146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Przejazd kat. A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516380" y="2820888"/>
            <a:ext cx="5998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bsługiwany przez dróżnika przejazdowego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abezpieczenie przejazdu rogatkami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znakowany znakiem A-9 przejazd kolejowo-drogowy z zaporami</a:t>
            </a:r>
            <a:endParaRPr lang="pl-PL" sz="2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0" y="2478430"/>
            <a:ext cx="4701503" cy="3379647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5436562" y="2736693"/>
            <a:ext cx="5985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abezpieczenie przejazdu półrogatkami 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oraz samoczynną sygnalizacją przejazdową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oznakowany znakiem A-9 przejazd kolejowo-drogowy z zaporami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569381" y="625371"/>
            <a:ext cx="9399077" cy="5646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przejazdów na kategorie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69382" y="1310146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Przejazd kat. B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" y="2380419"/>
            <a:ext cx="4744275" cy="346650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787562" y="2650242"/>
            <a:ext cx="56049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przejazdu 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samoczynną sygnalizacją przejazdową </a:t>
            </a:r>
          </a:p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oraz krzyżem św. Andrzeja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znakowany znakiem A-10 przejazd kolejowo-drogowy bez zapór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569381" y="625371"/>
            <a:ext cx="9399077" cy="5646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przejazdów na kategorie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9382" y="1310146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Przejazd kat. C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4" y="2416107"/>
            <a:ext cx="4823227" cy="346650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640934" y="2702807"/>
            <a:ext cx="5751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abezpieczenie przejazdu krzyżem św. Andrzeja i znakiem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oznakowany znakiem A-10 przejazd kolejowo-drogowy bez zapór</a:t>
            </a: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569381" y="625371"/>
            <a:ext cx="9399077" cy="5646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przejazdów na kategorie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9382" y="1310146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Przejazd kat. D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8" y="2157548"/>
            <a:ext cx="5089957" cy="366037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760855" y="2416107"/>
            <a:ext cx="59764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abezpieczenie przejścia krzyżem </a:t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św. Andrzeja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rzejścia kat. E mogą być zabezpieczone </a:t>
            </a:r>
          </a:p>
          <a:p>
            <a:pPr marL="269875" indent="-269875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jak przejazdy kat. A, B lub C – zamiast labiryntów (sposób zabezpieczenia przejść zależy od warunków lokalnych i ustaleń komisji przejazdowej)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569381" y="625371"/>
            <a:ext cx="9399077" cy="5646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Podział przejazdów na kategorie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69382" y="131014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Przejście kat. E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zaokrąglony 20"/>
          <p:cNvSpPr/>
          <p:nvPr/>
        </p:nvSpPr>
        <p:spPr>
          <a:xfrm>
            <a:off x="542175" y="1519402"/>
            <a:ext cx="1537397" cy="15514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622563" y="1601649"/>
            <a:ext cx="1376624" cy="1376624"/>
          </a:xfrm>
          <a:prstGeom prst="roundRect">
            <a:avLst/>
          </a:prstGeom>
        </p:spPr>
        <p:style>
          <a:lnRef idx="0">
            <a:schemeClr val="dk1"/>
          </a:lnRef>
          <a:fillRef idx="1003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814009" y="2153315"/>
            <a:ext cx="993732" cy="549484"/>
            <a:chOff x="1920098" y="3124428"/>
            <a:chExt cx="2336239" cy="1291823"/>
          </a:xfrm>
        </p:grpSpPr>
        <p:grpSp>
          <p:nvGrpSpPr>
            <p:cNvPr id="11" name="Grupa 10"/>
            <p:cNvGrpSpPr/>
            <p:nvPr/>
          </p:nvGrpSpPr>
          <p:grpSpPr>
            <a:xfrm rot="19045921">
              <a:off x="1920098" y="3124428"/>
              <a:ext cx="2336239" cy="110532"/>
              <a:chOff x="2190541" y="3858567"/>
              <a:chExt cx="2336239" cy="110532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2190541" y="3858567"/>
                <a:ext cx="341644" cy="1105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rostokąt 6"/>
              <p:cNvSpPr/>
              <p:nvPr/>
            </p:nvSpPr>
            <p:spPr>
              <a:xfrm>
                <a:off x="2855406" y="3858567"/>
                <a:ext cx="341644" cy="1105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3520271" y="3858567"/>
                <a:ext cx="341644" cy="1105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4185136" y="3858567"/>
                <a:ext cx="341644" cy="1105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0" name="Prostokąt 9"/>
            <p:cNvSpPr/>
            <p:nvPr/>
          </p:nvSpPr>
          <p:spPr>
            <a:xfrm>
              <a:off x="1934308" y="3969099"/>
              <a:ext cx="256233" cy="4471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2207465" y="2534298"/>
            <a:ext cx="622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arządzamy prawie 14 000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krzyżowań w poziomie szyn.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trzałka w prawo 21"/>
          <p:cNvSpPr/>
          <p:nvPr/>
        </p:nvSpPr>
        <p:spPr>
          <a:xfrm rot="5400000">
            <a:off x="4603008" y="3029594"/>
            <a:ext cx="508651" cy="715689"/>
          </a:xfrm>
          <a:prstGeom prst="rightArrow">
            <a:avLst>
              <a:gd name="adj1" fmla="val 58866"/>
              <a:gd name="adj2" fmla="val 5921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60700" y="3592079"/>
            <a:ext cx="76546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 PROJEKTU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ŻółtaNaklejkaPLK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zmniejszenie liczby wypadków i kolizji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precyzyjna lokalizacja przejazdów i przejść w razie wypadku lub awarii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skrócenie czasu reakcji w razie wypadku lub awarii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szybkie działanie zapobiegające zdarzeniom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207465" y="1744947"/>
            <a:ext cx="764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Bezpieczeństwo dla PKP Polskich Linii Kolejowych S.A. </a:t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jest sprawą priorytetową!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18" name="Tytuł 1"/>
          <p:cNvSpPr txBox="1">
            <a:spLocks/>
          </p:cNvSpPr>
          <p:nvPr/>
        </p:nvSpPr>
        <p:spPr>
          <a:xfrm>
            <a:off x="569381" y="625370"/>
            <a:ext cx="9968704" cy="618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 co ten projekt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ŻółtaNaklejkaPLK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został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wdrożony?</a:t>
            </a:r>
          </a:p>
        </p:txBody>
      </p:sp>
    </p:spTree>
    <p:extLst>
      <p:ext uri="{BB962C8B-B14F-4D97-AF65-F5344CB8AC3E}">
        <p14:creationId xmlns:p14="http://schemas.microsoft.com/office/powerpoint/2010/main" val="5695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5840" y="1432671"/>
            <a:ext cx="110065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nadanie wszystkim skrzyżowaniom w poziomie szyn Indywidualnych Numerów Identyfikacyjnych (INI)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oznakowanie naklejkami zawierającymi INI wszystkich przejazdów kolejowo-drogowych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oraz przejść w poziomie szyn na liniach zarządzanych przez PKP Polskie Linie Kolejowe S.A.</a:t>
            </a:r>
          </a:p>
          <a:p>
            <a:pPr marL="269875"/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ułatwienie zlokalizowania danego przejazdu w razie wypadku lub awarii na przejeździe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udostępnienie bazy danych (numerów) OPERATOROM NUMERU ALARMOWEGO 112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dostępnienie bezpośredniego kanału komunikacji pomiędzy Operatorami Numeru Alarmowego a pracownikami kierującymi ruchem kolejowym</a:t>
            </a:r>
          </a:p>
          <a:p>
            <a:pPr marL="285750" indent="-285750">
              <a:buFontTx/>
              <a:buChar char="-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Łącznie na przejazdach i przejściach w poziomie szyn pojawi się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ponad 28 000 naklejek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569381" y="625370"/>
            <a:ext cx="9968704" cy="618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 osiągnąć cel poprzez </a:t>
            </a:r>
            <a:r>
              <a:rPr 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ŻółtaNaklejkaPLK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3178" y="674549"/>
            <a:ext cx="10805975" cy="460263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Sposób znakowania przejazdów kolejowo-drogowych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56166" y="2291023"/>
            <a:ext cx="17381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6" name="Grupa 45"/>
          <p:cNvGrpSpPr/>
          <p:nvPr/>
        </p:nvGrpSpPr>
        <p:grpSpPr>
          <a:xfrm>
            <a:off x="5268023" y="4161875"/>
            <a:ext cx="2637771" cy="1602316"/>
            <a:chOff x="6254828" y="3686760"/>
            <a:chExt cx="2330456" cy="1415633"/>
          </a:xfrm>
        </p:grpSpPr>
        <p:cxnSp>
          <p:nvCxnSpPr>
            <p:cNvPr id="24" name="Łącznik prosty 23"/>
            <p:cNvCxnSpPr/>
            <p:nvPr/>
          </p:nvCxnSpPr>
          <p:spPr>
            <a:xfrm>
              <a:off x="6254828" y="3687581"/>
              <a:ext cx="575734" cy="1060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6813279" y="4531365"/>
              <a:ext cx="1772005" cy="5710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 do dyspozytury</a:t>
              </a:r>
            </a:p>
            <a:p>
              <a:r>
                <a:rPr lang="pl-P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zakładowej</a:t>
              </a:r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Łącznik prosty 26"/>
            <p:cNvCxnSpPr/>
            <p:nvPr/>
          </p:nvCxnSpPr>
          <p:spPr>
            <a:xfrm flipV="1">
              <a:off x="6616242" y="3686760"/>
              <a:ext cx="889000" cy="6432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Nawias klamrowy otwierający 3"/>
          <p:cNvSpPr/>
          <p:nvPr/>
        </p:nvSpPr>
        <p:spPr>
          <a:xfrm rot="5400000">
            <a:off x="6688186" y="-130817"/>
            <a:ext cx="252548" cy="38927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010592" y="1277136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Indywidualny Numer Identyfikacyjny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22602" y="6049002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Odblaskowa naklejka w kolorze żółtym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01" y="2078311"/>
            <a:ext cx="7756665" cy="193062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4" y="541867"/>
            <a:ext cx="1384793" cy="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417</Words>
  <Application>Microsoft Office PowerPoint</Application>
  <PresentationFormat>Panoramiczny</PresentationFormat>
  <Paragraphs>94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CorelDRAW</vt:lpstr>
      <vt:lpstr>Prezentacja programu PowerPoint</vt:lpstr>
      <vt:lpstr>Podział przejazdów na kategorie</vt:lpstr>
      <vt:lpstr>Podział przejazdów na kategorie</vt:lpstr>
      <vt:lpstr>Podział przejazdów na kategorie</vt:lpstr>
      <vt:lpstr>Podział przejazdów na kategorie</vt:lpstr>
      <vt:lpstr>Podział przejazdów na kategorie</vt:lpstr>
      <vt:lpstr>Prezentacja programu PowerPoint</vt:lpstr>
      <vt:lpstr>Prezentacja programu PowerPoint</vt:lpstr>
      <vt:lpstr>Sposób znakowania przejazdów kolejowo-drogowych</vt:lpstr>
      <vt:lpstr>Znakowanie przejazdów i przejść w poziomie szyn wyposażonych w rogatki</vt:lpstr>
      <vt:lpstr>Wizualizacja znakowania na przejazdach kat. A i B</vt:lpstr>
      <vt:lpstr>Znakowanie przejazdów i przejść w poziomie szyn niewyposażonych w rogatki</vt:lpstr>
      <vt:lpstr>Wizualizacja znakowania na przejazdach kat. C i D</vt:lpstr>
      <vt:lpstr>Wizualizacja znakowania na przejściach kat. E</vt:lpstr>
      <vt:lpstr>Prezentacja programu PowerPoint</vt:lpstr>
      <vt:lpstr>Prezentacja programu PowerPoint</vt:lpstr>
      <vt:lpstr>Prezentacja programu PowerPoint</vt:lpstr>
    </vt:vector>
  </TitlesOfParts>
  <Company>PKP PLK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Górski Damian</dc:creator>
  <cp:lastModifiedBy>Górski Damian</cp:lastModifiedBy>
  <cp:revision>135</cp:revision>
  <dcterms:created xsi:type="dcterms:W3CDTF">2017-07-31T12:26:00Z</dcterms:created>
  <dcterms:modified xsi:type="dcterms:W3CDTF">2018-06-06T08:58:53Z</dcterms:modified>
</cp:coreProperties>
</file>